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3" r:id="rId1"/>
  </p:sldMasterIdLst>
  <p:notesMasterIdLst>
    <p:notesMasterId r:id="rId23"/>
  </p:notesMasterIdLst>
  <p:sldIdLst>
    <p:sldId id="256" r:id="rId2"/>
    <p:sldId id="259" r:id="rId3"/>
    <p:sldId id="260" r:id="rId4"/>
    <p:sldId id="261" r:id="rId5"/>
    <p:sldId id="263" r:id="rId6"/>
    <p:sldId id="305" r:id="rId7"/>
    <p:sldId id="307" r:id="rId8"/>
    <p:sldId id="306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30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anose="020B05030201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90" autoAdjust="0"/>
  </p:normalViewPr>
  <p:slideViewPr>
    <p:cSldViewPr>
      <p:cViewPr varScale="1">
        <p:scale>
          <a:sx n="79" d="100"/>
          <a:sy n="79" d="100"/>
        </p:scale>
        <p:origin x="154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8FE945-83C0-093C-0725-1EC41EB12F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62560-FF53-0CEF-241F-85EDE441C68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7BE7FF-8D72-430C-9C11-47721CE54A5B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6C6FBE-E5A3-05BC-CA73-6E8923DADB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1B2DFF-3F67-E488-7C2A-031CF24CF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A70218-A128-2F6A-CDAF-71C1D49A35B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D823E-4CDB-3D44-5936-276B598BA3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8BB0A7-69D3-4EE1-AC41-4F55571CB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ตัวแทนรูปบนภาพนิ่ง 1">
            <a:extLst>
              <a:ext uri="{FF2B5EF4-FFF2-40B4-BE49-F238E27FC236}">
                <a16:creationId xmlns:a16="http://schemas.microsoft.com/office/drawing/2014/main" id="{9D3B9EF1-F453-8B71-BF27-FCC47C1633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ตัวแทนบันทึกย่อ 2">
            <a:extLst>
              <a:ext uri="{FF2B5EF4-FFF2-40B4-BE49-F238E27FC236}">
                <a16:creationId xmlns:a16="http://schemas.microsoft.com/office/drawing/2014/main" id="{89977A80-6668-E3CF-EFBF-F45E0A6A39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en-US"/>
          </a:p>
        </p:txBody>
      </p:sp>
      <p:sp>
        <p:nvSpPr>
          <p:cNvPr id="25604" name="ตัวแทนหมายเลขภาพนิ่ง 3">
            <a:extLst>
              <a:ext uri="{FF2B5EF4-FFF2-40B4-BE49-F238E27FC236}">
                <a16:creationId xmlns:a16="http://schemas.microsoft.com/office/drawing/2014/main" id="{7D32FE9B-B3C9-47F5-6B24-35E114AB2C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anklin Gothic Book" panose="020B05030201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7D32FE2B-6812-4788-A58B-9B5C700D6A4E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6">
            <a:extLst>
              <a:ext uri="{FF2B5EF4-FFF2-40B4-BE49-F238E27FC236}">
                <a16:creationId xmlns:a16="http://schemas.microsoft.com/office/drawing/2014/main" id="{DE8AE7BC-5A0C-B392-F891-43565728DD2D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E7D3A4F6-CBB9-92CC-83CA-BBCD251C2290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0287604-8C2D-E037-961E-B88485AA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913D6-5DC5-4C8D-9C3C-D04A2F0E0EEE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D71528E-27CB-2F18-D8C1-7C6FE393B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29B0F6-344D-4FD1-2700-86EAB46A1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E8C34-B1E6-44D9-AF5A-F25A9A11B8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34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0132D-1944-8BDC-BAE2-AA62793F0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8F47-9AA1-4F48-91AC-6B46A0DA35E9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04C5-8B94-2214-E08D-F8D939F6D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7372B-24EA-CC33-0774-EBB85F39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BE613-33EF-48EE-A2E1-E8F2F2D803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996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29C61-B065-7EAD-72BD-DFF23F180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4487-5CDA-4A44-92E9-A14ED9A1031A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44DE2-373E-4DCF-193B-9E150CD00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76C5D-0C85-9C25-0F96-CB79D3A2D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D8076-425B-4205-A348-D44A74B58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441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1689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17900" y="1600200"/>
            <a:ext cx="71689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310AD-268C-4383-AB4A-9933094AE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84EFB-ED23-428D-8621-0053590FA5F0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7C6C1-DDAF-1895-EABE-DDBA90B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034C64-B85E-3116-52BD-6CF812297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DB66E0-1C71-4FC9-8795-CABCB3664E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01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576EE-FE33-9B87-D32D-E2D17592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15657-0CD2-40AC-98B1-A0D71D3F3CFA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EF38-D6BB-6F6C-0386-ADE0E9C1D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FC680-6786-3516-5ECD-E48BEE1E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AA9907-A0CB-4242-BAAF-B7C3ACE4CA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71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A2E82C47-53FA-8F4B-C4EF-7D06A5A01066}"/>
              </a:ext>
            </a:extLst>
          </p:cNvPr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ight Triangle 6">
            <a:extLst>
              <a:ext uri="{FF2B5EF4-FFF2-40B4-BE49-F238E27FC236}">
                <a16:creationId xmlns:a16="http://schemas.microsoft.com/office/drawing/2014/main" id="{A07C5625-1730-A2E3-3584-BEBE8CD659BB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60C9229-D74B-4365-A36E-965178A0B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318A3-A24C-491D-A28D-7839A2B94FF7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C006A84-EBFB-D967-4D0A-C8183A24F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FEED077-2245-B6FC-C77A-5EE70BFB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AF408-65F5-4404-9772-8A6107C505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243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231E72-B592-B111-C9D7-A30CC6FA9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3F3F-6183-4FA2-B979-A055568650A2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0135FB-9096-5177-EE74-428A522E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FF51EC2-3C38-2F14-7B60-FB1627EB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B073E-FF3A-4CE1-AB5C-3240F48B8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24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A7CCE74-CCE9-B3DF-5469-FB91F1CF3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33B1-EA54-437A-A1A2-E7041BDAD4F4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DBA633-2F35-391C-3FF5-2F32975A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1F5F7C4-4002-9C63-D8F2-7FF092C17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4F6BA-5883-4965-9FA0-875650F01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9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FEF2083-9663-546E-14DD-07F5FD17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47DB-2515-4C24-9E78-4ACC430D53E3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CD10FBE-8F89-8301-42F7-5151C287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A67493-811B-8363-1323-3E1CF359D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2BAEA-B454-44BB-A8E3-8CC8D13E6A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6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262B4B-275A-4A18-32F1-2ADCE1FAA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4C205-54AA-40BD-A9F4-8E41D8D69E58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3647712-A2C0-93B9-204B-9334A9F0F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5DE9044-01AE-ABE1-3F46-17DD86071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5DF18B-3A2C-45F0-AB33-2B61D3F0BD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5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16">
            <a:extLst>
              <a:ext uri="{FF2B5EF4-FFF2-40B4-BE49-F238E27FC236}">
                <a16:creationId xmlns:a16="http://schemas.microsoft.com/office/drawing/2014/main" id="{C4FBC268-7FB5-31D3-9E72-8E7CDB083899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7">
            <a:extLst>
              <a:ext uri="{FF2B5EF4-FFF2-40B4-BE49-F238E27FC236}">
                <a16:creationId xmlns:a16="http://schemas.microsoft.com/office/drawing/2014/main" id="{CADC09F3-8C84-D8A0-F13B-3462684A7960}"/>
              </a:ext>
            </a:extLst>
          </p:cNvPr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6C8615E3-E2A4-2858-88E0-5390414B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26D8-1914-47E6-A17D-949FA1147236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9F29F98F-29FB-F831-AB09-B5375161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EFF8156-182E-EB9B-152E-9E1FDA55D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34408D-859E-4652-AA43-1F4E60207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21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8">
            <a:extLst>
              <a:ext uri="{FF2B5EF4-FFF2-40B4-BE49-F238E27FC236}">
                <a16:creationId xmlns:a16="http://schemas.microsoft.com/office/drawing/2014/main" id="{F6A00B15-7D87-3634-5A99-2AA405A3E3C4}"/>
              </a:ext>
            </a:extLst>
          </p:cNvPr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45532425-DC3F-A516-A4B3-C3631E08203B}"/>
              </a:ext>
            </a:extLst>
          </p:cNvPr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th-TH" noProof="0"/>
              <a:t>คลิกไอคอนเพื่อเพิ่มรูปภาพ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A2353CE3-A31E-2723-5983-E2FD6F6D24A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31B8A-8E82-4E26-A056-30D7397387FE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6244146-90A0-449B-629C-3C508E4563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059857DD-7649-42BB-82A6-B4D72F31A34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24BE44D-E1A9-4A39-AD18-8B35DD2EF7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36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DB070984-8595-3D20-FF03-8B4455B44B4C}"/>
              </a:ext>
            </a:extLst>
          </p:cNvPr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105F76F5-D739-F67F-6683-5EE978642D7D}"/>
              </a:ext>
            </a:extLst>
          </p:cNvPr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7849B-36FF-0AC9-476F-897849BC9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9F41D7BA-22FB-1BE4-DABB-18BE96725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7E85E-E56D-B904-7959-F5B4DF9C0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78E71AE-0C47-46FA-B258-AEF724C87422}" type="datetimeFigureOut">
              <a:rPr lang="en-US"/>
              <a:pPr>
                <a:defRPr/>
              </a:pPr>
              <a:t>7/11/2022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82B13-B83B-C805-6D0A-545CC0C429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71403-0262-4B94-2EC1-E1AB6334F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wrap="square" lIns="9144" tIns="9144" rIns="9144" bIns="9144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>
                <a:solidFill>
                  <a:srgbClr val="FFFFFF"/>
                </a:solidFill>
              </a:defRPr>
            </a:lvl1pPr>
          </a:lstStyle>
          <a:p>
            <a:fld id="{986FE84B-139A-4D72-89DF-D975F2B514E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76" r:id="rId2"/>
    <p:sldLayoutId id="2147483885" r:id="rId3"/>
    <p:sldLayoutId id="2147483877" r:id="rId4"/>
    <p:sldLayoutId id="2147483878" r:id="rId5"/>
    <p:sldLayoutId id="2147483879" r:id="rId6"/>
    <p:sldLayoutId id="2147483880" r:id="rId7"/>
    <p:sldLayoutId id="2147483886" r:id="rId8"/>
    <p:sldLayoutId id="2147483887" r:id="rId9"/>
    <p:sldLayoutId id="2147483881" r:id="rId10"/>
    <p:sldLayoutId id="2147483882" r:id="rId11"/>
    <p:sldLayoutId id="214748388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D53E0DD-72E7-1B27-BC96-35716EDD9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863" y="3733800"/>
            <a:ext cx="7931150" cy="328613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th-TH" sz="9600" b="1" spc="5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หลักสูตรการดูแลเด็ก</a:t>
            </a:r>
            <a:endParaRPr sz="9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3AF360D-7999-C8DD-D6ED-BD4299B0A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22250"/>
            <a:ext cx="71691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หลักการดูแลเด็กเล็ก</a:t>
            </a:r>
            <a:endParaRPr lang="en-US" sz="4400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F0DDA08-7076-C5E1-CF82-542EE2B4A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0638"/>
            <a:ext cx="8237538" cy="452596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๘.  การอุ้มเด็กในท่าต่างๆ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๙.  การจับเด็กเรอหลังการให้นม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๑๐.  การอาบน้ำและสระผมเด็ก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๑๑.  การจัดที่นอนและการนอนของเด็ก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๑๒.  สัตว์เลี้ยงและสิ่งของต่างๆกับเด็ก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๑๓.  การดูแลสุขภาพของเด็ก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๑๔.  การบันทึกเหตุการณ์เกี่ยวกับเด็ก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sz="2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4" name="Picture 4" descr="การดูแลทารกแรกเกิดที่มีน้ำหนักตัวน้อยอย่างถูกต้อง">
            <a:extLst>
              <a:ext uri="{FF2B5EF4-FFF2-40B4-BE49-F238E27FC236}">
                <a16:creationId xmlns:a16="http://schemas.microsoft.com/office/drawing/2014/main" id="{583C790A-F638-315D-7BB8-05570C37B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687388"/>
            <a:ext cx="33210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V-fit | Bangkok Thailand - Official Website">
            <a:extLst>
              <a:ext uri="{FF2B5EF4-FFF2-40B4-BE49-F238E27FC236}">
                <a16:creationId xmlns:a16="http://schemas.microsoft.com/office/drawing/2014/main" id="{9C8003B7-1A3F-2B1C-1AC7-0BF04B503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192588"/>
            <a:ext cx="32797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BA960B5-DA2C-471F-8660-5D9F6E81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38" y="374650"/>
            <a:ext cx="8542337" cy="1512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</a:rPr>
              <a:t>๒  พัฒนาการของเด็กและจิตวิทยาการดูแลเด็ก (๘</a:t>
            </a:r>
            <a:r>
              <a:rPr lang="en-US" sz="4000" b="1" dirty="0">
                <a:solidFill>
                  <a:srgbClr val="FF0000"/>
                </a:solidFill>
              </a:rPr>
              <a:t>	</a:t>
            </a:r>
            <a:r>
              <a:rPr lang="th-TH" sz="4000" b="1" dirty="0">
                <a:solidFill>
                  <a:srgbClr val="FF0000"/>
                </a:solidFill>
              </a:rPr>
              <a:t>ชั่วโมง)</a:t>
            </a:r>
            <a:br>
              <a:rPr lang="th-TH" sz="4000" b="1" dirty="0">
                <a:solidFill>
                  <a:srgbClr val="FF0000"/>
                </a:solidFill>
              </a:rPr>
            </a:br>
            <a:br>
              <a:rPr lang="th-TH" sz="4000" b="1" dirty="0">
                <a:solidFill>
                  <a:srgbClr val="FF0000"/>
                </a:solidFill>
              </a:rPr>
            </a:br>
            <a:endParaRPr lang="th-TH" sz="4000" dirty="0">
              <a:solidFill>
                <a:srgbClr val="FF0000"/>
              </a:solidFill>
            </a:endParaRP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5442843A-F304-7941-3C5C-FA200120B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66725" y="1138238"/>
            <a:ext cx="7912100" cy="4537075"/>
          </a:xfrm>
        </p:spPr>
        <p:txBody>
          <a:bodyPr rtlCol="0">
            <a:normAutofit fontScale="40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9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</a:t>
            </a:r>
            <a:r>
              <a:rPr lang="en-US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การพัฒนาด้านร่างกาย  อารมณ์ สังคม และสติปัญญา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๒</a:t>
            </a:r>
            <a:r>
              <a:rPr lang="en-US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การพัฒนาการด้านการเคลื่อนไหว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๓</a:t>
            </a:r>
            <a:r>
              <a:rPr lang="en-US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การพัฒนาเกี่ยวกับการได้ยิน การมองเห็น การพูด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๔</a:t>
            </a:r>
            <a:r>
              <a:rPr lang="en-US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จิตวิทยาการพัฒนาการตามอายุของเด็ก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๕</a:t>
            </a:r>
            <a:r>
              <a:rPr lang="en-US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อิทธิพลที่มีต่อการพัฒนา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๖</a:t>
            </a:r>
            <a:r>
              <a:rPr lang="en-US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จิตวิทยาครอบครัว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๗</a:t>
            </a:r>
            <a:r>
              <a:rPr lang="en-US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70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จิตวิทยาสังคม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sz="7000" b="0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br>
              <a:rPr lang="th-TH" sz="7000" b="0" dirty="0">
                <a:solidFill>
                  <a:srgbClr val="FF0000"/>
                </a:solidFill>
              </a:rPr>
            </a:br>
            <a:endParaRPr lang="th-TH" sz="7000" b="0" dirty="0">
              <a:solidFill>
                <a:srgbClr val="FF0000"/>
              </a:solidFill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A9A45E9B-A1BF-73CD-21B0-8453D139E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2816225"/>
            <a:ext cx="3255962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6CA1D8B-FF9B-C01B-C399-9D2B877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863" y="374650"/>
            <a:ext cx="8153400" cy="46085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๘.   จิตวิทยาการดูแลเด็กแต่ละวัย (แรกเกิด-๖ ขวด)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๙.   จิตวิทยาในการเรียนรู้และการสื่อภาษาของเด็ก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๑๐.   การฝึกและสร้างวินัยที่ดี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๑๑.   การส่งเสริมความต้องการของเด็กที่เหมาะสม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๑๒.   การกระตุ้นและสนับสนุนให้เด็กเกิดการเรียนรู้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๑๓.   การให้ความรักแก่เด็ก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  <a:t>	๑๔.   การช่วยเหลือเด็กที่มีปัญหาต่างๆ</a:t>
            </a:r>
            <a:br>
              <a:rPr lang="th-TH" dirty="0">
                <a:solidFill>
                  <a:schemeClr val="tx1">
                    <a:lumMod val="95000"/>
                    <a:lumOff val="5000"/>
                  </a:schemeClr>
                </a:solidFill>
                <a:cs typeface="+mn-cs"/>
              </a:rPr>
            </a:br>
            <a:endParaRPr lang="th-TH" dirty="0">
              <a:solidFill>
                <a:schemeClr val="tx1">
                  <a:lumMod val="95000"/>
                  <a:lumOff val="5000"/>
                </a:schemeClr>
              </a:solidFill>
              <a:cs typeface="+mn-cs"/>
            </a:endParaRPr>
          </a:p>
        </p:txBody>
      </p:sp>
      <p:pic>
        <p:nvPicPr>
          <p:cNvPr id="17411" name="Picture 2">
            <a:extLst>
              <a:ext uri="{FF2B5EF4-FFF2-40B4-BE49-F238E27FC236}">
                <a16:creationId xmlns:a16="http://schemas.microsoft.com/office/drawing/2014/main" id="{59B90563-C824-629D-83CB-13423F540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8" y="3741738"/>
            <a:ext cx="3503612" cy="2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380B2B87-06D6-D28D-A66E-E738893F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69850"/>
            <a:ext cx="8153400" cy="16113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๓  กิจกรรมและนันทนาการสำหรับเด็ก (๘</a:t>
            </a:r>
            <a:r>
              <a:rPr lang="en-US" sz="4400" b="1" dirty="0">
                <a:solidFill>
                  <a:srgbClr val="FF0000"/>
                </a:solidFill>
              </a:rPr>
              <a:t>	</a:t>
            </a:r>
            <a:r>
              <a:rPr lang="th-TH" sz="4400" b="1" dirty="0">
                <a:solidFill>
                  <a:srgbClr val="FF0000"/>
                </a:solidFill>
              </a:rPr>
              <a:t>ชั่วโมง)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B3E52E97-05BE-C988-5568-E8037BDC8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444625"/>
            <a:ext cx="7993062" cy="439102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ความสำคัญของกิจกรรมและนันทนาการ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การจัดกิจรรม และการนันทนาการสำหับเด็กแต่ละวัย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วัยทารก (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Infant)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อายุ ๑-๒ เดือน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วัยเดิน(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Toddle)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อายุ ๑-๓ ปี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วัยก่อนเรียน (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Pre-School Age)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อายุ ๓-๖ ปี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วัยเรียน(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School Child)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อายุ ๖-๑๒ ปี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ข้อความคำนึงถึงในการจัดกิจกรรมและนันทนาการสำหรับเด็ก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th-TH" sz="1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endParaRPr lang="th-TH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4FD4F6EC-2BFA-F2E3-056F-22DB8F5A6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3" y="5060950"/>
            <a:ext cx="28924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F190F8CC-53E2-E824-A7EE-EB06345E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0950"/>
            <a:ext cx="3503613" cy="191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8" name="Picture 6">
            <a:extLst>
              <a:ext uri="{FF2B5EF4-FFF2-40B4-BE49-F238E27FC236}">
                <a16:creationId xmlns:a16="http://schemas.microsoft.com/office/drawing/2014/main" id="{78838498-E07A-192F-717B-6B41ACFDA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3"/>
          <a:stretch>
            <a:fillRect/>
          </a:stretch>
        </p:blipFill>
        <p:spPr bwMode="auto">
          <a:xfrm>
            <a:off x="6149975" y="5060950"/>
            <a:ext cx="299402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E652B316-0D7A-0F34-5F77-2031656D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</a:rPr>
              <a:t>๔ การทำความสะอาดและเก็บรักษาอุปกรณ์เครื่องใช้ในบ้านและบริเวณบ้าน (๔ ชั่วโมง)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CA3EF4FC-CB95-CF88-545B-C94B41B1F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1444625"/>
            <a:ext cx="7704137" cy="4751388"/>
          </a:xfrm>
        </p:spPr>
        <p:txBody>
          <a:bodyPr rtlCol="0">
            <a:noAutofit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อุปกรณ์เครื่องใช้ภายในบ้านที่ควรรู้จัก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วิธีการใช้อุปกรณ์ภายในบ้าน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ห้องน้ำ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ห้องนอน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ห้องเล่น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ห้องอาหาร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	- 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ห้องเก็บวัสดุอุปกรณ์</a:t>
            </a: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1AB4498-6FBE-B32E-81F8-E60B94719AFE}"/>
              </a:ext>
            </a:extLst>
          </p:cNvPr>
          <p:cNvSpPr/>
          <p:nvPr/>
        </p:nvSpPr>
        <p:spPr>
          <a:xfrm>
            <a:off x="4565650" y="1444625"/>
            <a:ext cx="4572000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๓.     การจัดอุปกรณ์ ของเล่นเด็ก การทำความสะอาดของเล่นเด็ก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thaiNumPeriod" startAt="4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การเก็บรักษาของเครื่องใช้ต่างๆ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thaiNumPeriod" startAt="4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การจัดเก็บบริเวณที่อยู่อาศัย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thaiNumPeriod" startAt="4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การเก็บและการเย็บซ่อมแซมเสื้อผ้า</a:t>
            </a:r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E199F1BD-1C9D-6E94-8751-EA1A418B2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3887788"/>
            <a:ext cx="3390900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DD7FFAA-3F0F-2D40-926A-40DFBEBE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0"/>
            <a:ext cx="8229600" cy="17287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๕ อาหารและโภชนาการในเด็ก (๘ ชั่วโมง)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C28F3B99-D291-BCA7-D75C-3DFB7C730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1198563"/>
            <a:ext cx="7777162" cy="46736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ความรู้พื้นฐานเกี่ยวกับโภชนาการ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๒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อาหารสำรับทารก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คุณค่าของนมแม่และนมชนิดต่างๆ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๔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การให้นมผสมแก่เด็ก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๕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ปัญหาและสาเหตุการเบื่ออาหาร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๖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แนวทางแก้ไข การกระตุ้นการป้อนอาหาร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๗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สาเหตุของเด็กขาดสารอาหาร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๘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ความต้องการสารอาหารของทารกและเด็กก่อนวัยเรียน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endParaRPr lang="th-TH" sz="24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19E53A7B-88C1-1DBB-9AB0-88E127179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0788"/>
            <a:ext cx="3044825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>
            <a:extLst>
              <a:ext uri="{FF2B5EF4-FFF2-40B4-BE49-F238E27FC236}">
                <a16:creationId xmlns:a16="http://schemas.microsoft.com/office/drawing/2014/main" id="{6F55767E-DB35-9FC0-0CD4-F32F4C6E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5024438"/>
            <a:ext cx="3001963" cy="183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4">
            <a:extLst>
              <a:ext uri="{FF2B5EF4-FFF2-40B4-BE49-F238E27FC236}">
                <a16:creationId xmlns:a16="http://schemas.microsoft.com/office/drawing/2014/main" id="{55C23F5E-9882-0AE3-CEA9-711E39051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5030788"/>
            <a:ext cx="3140075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20A5F03D-8B35-72F8-051A-3ABF257F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985838"/>
            <a:ext cx="7408862" cy="34512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๙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อาหารเสริมสำหรับทารกและเด็กก่อนวัยเรียน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๑๐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1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อาหารและอาหารเสริมสำหรับเด็กและวัยเรียน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๑๑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หลักในการเลือกอาหารสดอย่างถูกวิธี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การมีสุขภาพที่ดีและรู้จักบริโภค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ตารางการจัดอาหารใน ๑ สัปดาห์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๑๔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การฝึกการเตรียมและทำอาหารสำหรับเด็กวัยต่างๆ</a:t>
            </a:r>
          </a:p>
        </p:txBody>
      </p:sp>
      <p:pic>
        <p:nvPicPr>
          <p:cNvPr id="21507" name="Picture 2" descr="อาหารเสริมสำหรับเด็ก จำเป็นต่อลูกน้อยจริงหรือ ? - พบแพทย์">
            <a:extLst>
              <a:ext uri="{FF2B5EF4-FFF2-40B4-BE49-F238E27FC236}">
                <a16:creationId xmlns:a16="http://schemas.microsoft.com/office/drawing/2014/main" id="{289B206A-E0E3-B7DB-122C-544B5B31D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5060950"/>
            <a:ext cx="27082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เมนูข้าว อาหารเสริมเด็กวัย 6-12 เดือน">
            <a:extLst>
              <a:ext uri="{FF2B5EF4-FFF2-40B4-BE49-F238E27FC236}">
                <a16:creationId xmlns:a16="http://schemas.microsoft.com/office/drawing/2014/main" id="{311E98E0-4383-1A79-CDB0-A5B9689C9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4"/>
          <a:stretch>
            <a:fillRect/>
          </a:stretch>
        </p:blipFill>
        <p:spPr bwMode="auto">
          <a:xfrm>
            <a:off x="0" y="5060950"/>
            <a:ext cx="65563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B59A6CE4-9E76-026B-8BEC-8B0DE3E8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222250"/>
            <a:ext cx="8153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000" b="1" dirty="0">
                <a:solidFill>
                  <a:srgbClr val="FF0000"/>
                </a:solidFill>
              </a:rPr>
              <a:t>๖ อันตรายที่มักเกิดขึ้นกับเด็กและการป้องกัน (๘ ชั่วโมง)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ABA618F7-5655-56CC-E3ED-0DDFBD833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90638"/>
            <a:ext cx="6840537" cy="3673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สาเหตุที่มักทำให้เกิดอุบัติเหตุ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การระวังและสอนให้เด็กระวังอันตราย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อันตรายในเด็กจากน้ำและไฟ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๔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วัสดุที่ทำให้เกิดอันตราย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 startAt="5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ของที่มีอันตรายภายในบ้าน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 startAt="5"/>
              <a:defRPr/>
            </a:pPr>
            <a:endParaRPr lang="th-TH" sz="2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D8999F38-481B-D637-8AE6-91A4BD9B7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0788"/>
            <a:ext cx="3197225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4">
            <a:extLst>
              <a:ext uri="{FF2B5EF4-FFF2-40B4-BE49-F238E27FC236}">
                <a16:creationId xmlns:a16="http://schemas.microsoft.com/office/drawing/2014/main" id="{650A5482-6835-BA91-6C32-D5D929A7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5" y="5030788"/>
            <a:ext cx="2741613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5">
            <a:extLst>
              <a:ext uri="{FF2B5EF4-FFF2-40B4-BE49-F238E27FC236}">
                <a16:creationId xmlns:a16="http://schemas.microsoft.com/office/drawing/2014/main" id="{4F13328B-D614-A923-D4C5-1CF72F72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9" t="50000" b="2164"/>
          <a:stretch>
            <a:fillRect/>
          </a:stretch>
        </p:blipFill>
        <p:spPr bwMode="auto">
          <a:xfrm>
            <a:off x="5938838" y="5030788"/>
            <a:ext cx="3205162" cy="182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เนื้อหา 2">
            <a:extLst>
              <a:ext uri="{FF2B5EF4-FFF2-40B4-BE49-F238E27FC236}">
                <a16:creationId xmlns:a16="http://schemas.microsoft.com/office/drawing/2014/main" id="{ACFD9108-1DE6-8F9A-ECE0-FEB760B3F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833438"/>
            <a:ext cx="7408862" cy="344963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๖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สารหรือสิ่งของที่อาจเป็นอันตรายและเป็นพิษต่อเด็ก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๗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อันตรายจากสารแปลกปลอม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๘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ของเล่นที่มักเกิดอันตราย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๙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อันตรายที่มักเกิดขึ้นกับเด็กวัยต่างๆ และการป้องกัน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๑๐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อาการผิดปกติที่มักเกิดขึ้นกับเด็กและการป้องกัน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๑๑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การจัดเก็บของใช้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ฯ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อุปกรณ์ และสารที่อาจเป็นอันตรายต่อเด็ก</a:t>
            </a:r>
          </a:p>
        </p:txBody>
      </p:sp>
      <p:pic>
        <p:nvPicPr>
          <p:cNvPr id="23555" name="Picture 2" descr="วิธีป้องกันอุบัติเหตุในบ้าน ลูกเล็ก เด็กวัยซน ห้ามลูกเล่นไม่ได้ ...">
            <a:extLst>
              <a:ext uri="{FF2B5EF4-FFF2-40B4-BE49-F238E27FC236}">
                <a16:creationId xmlns:a16="http://schemas.microsoft.com/office/drawing/2014/main" id="{99C64666-8E47-97E4-E782-4C1B45655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1302"/>
          <a:stretch>
            <a:fillRect/>
          </a:stretch>
        </p:blipFill>
        <p:spPr bwMode="auto">
          <a:xfrm>
            <a:off x="2433638" y="4895850"/>
            <a:ext cx="385921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6CC29F3E-1954-19F2-139D-27EAC2220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2250"/>
            <a:ext cx="9144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800" b="1" dirty="0">
                <a:solidFill>
                  <a:srgbClr val="FF0000"/>
                </a:solidFill>
              </a:rPr>
              <a:t>๗ สุขศึกษา (๘ ชั่วโมง)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E5188E16-35B4-FECF-658A-3E1574D5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444625"/>
            <a:ext cx="8153400" cy="297973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สุขภาพ และนันทนาการ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การรักษาสุขภาพและการกินอยู่ที่ถูกสุขลักษณะ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การรักษาสุขอนามัยของตนเองและผู้อื่น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๔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การออกกำลังเพื่อสุขภาพ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580" name="Picture 2">
            <a:extLst>
              <a:ext uri="{FF2B5EF4-FFF2-40B4-BE49-F238E27FC236}">
                <a16:creationId xmlns:a16="http://schemas.microsoft.com/office/drawing/2014/main" id="{5DC42B20-5D8B-2135-51B6-2C5D3F53C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2921000"/>
            <a:ext cx="3806825" cy="200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ครูปุ๊ก Covid\ptt template\2822_bonding_attachment_ppt\template_internal.jpg">
            <a:extLst>
              <a:ext uri="{FF2B5EF4-FFF2-40B4-BE49-F238E27FC236}">
                <a16:creationId xmlns:a16="http://schemas.microsoft.com/office/drawing/2014/main" id="{1F1E1B17-FAE9-16ED-E323-7F923DAC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51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0B384-5851-878F-E643-11AFA73B9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063" y="527050"/>
            <a:ext cx="75215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ระยะเวลา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7C0AE-B35B-24ED-ED55-7D9A5980C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2513013"/>
            <a:ext cx="7521575" cy="35798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defRPr/>
            </a:pPr>
            <a:r>
              <a:rPr lang="th-TH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รวมตลอดหลักสูตรใช้เวลา </a:t>
            </a:r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r>
              <a:rPr lang="th-TH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ชั่วโมง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4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2B0DB590-ECEB-A23C-5D02-5EF41C3C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73025"/>
            <a:ext cx="8153400" cy="1422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๘ บทบาทและจรรยาของผู้ดูแลเด็ก (๔ ชั่วโมง)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5C25B9A8-CF83-0E7F-565F-1920A025B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1290638"/>
            <a:ext cx="7408862" cy="4032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คุณสมบัติของพี่เลี้ยงเด็ก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ความรับผิดชอบต่อหน้าที่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การปฏิบัติตนให้อยู่ในระเบียบวินัย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๔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จรรยาของพี่เลี้ยงเด็ก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๕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การปฏิบัติต่อเด็ก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๖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การพัฒนาและฝึกฝนตนเอง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๗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การจัดเวลาและงานเลี้ยงเด็ก</a:t>
            </a:r>
          </a:p>
        </p:txBody>
      </p:sp>
      <p:pic>
        <p:nvPicPr>
          <p:cNvPr id="25604" name="Picture 1">
            <a:extLst>
              <a:ext uri="{FF2B5EF4-FFF2-40B4-BE49-F238E27FC236}">
                <a16:creationId xmlns:a16="http://schemas.microsoft.com/office/drawing/2014/main" id="{5E0E48F8-C08C-D340-7E03-33FC7D3E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1749425"/>
            <a:ext cx="28384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>
            <a:extLst>
              <a:ext uri="{FF2B5EF4-FFF2-40B4-BE49-F238E27FC236}">
                <a16:creationId xmlns:a16="http://schemas.microsoft.com/office/drawing/2014/main" id="{DC54425B-D121-D7DD-C584-9BBF00BF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63" y="73025"/>
            <a:ext cx="8153400" cy="1422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๙ การปฐมพยาบาลเบื้องต้น (๑๒ ชั่วโมง)</a:t>
            </a:r>
          </a:p>
        </p:txBody>
      </p:sp>
      <p:sp>
        <p:nvSpPr>
          <p:cNvPr id="6" name="ตัวแทนเนื้อหา 2">
            <a:extLst>
              <a:ext uri="{FF2B5EF4-FFF2-40B4-BE49-F238E27FC236}">
                <a16:creationId xmlns:a16="http://schemas.microsoft.com/office/drawing/2014/main" id="{119ED325-AC65-A0DD-CBF7-BB4CB8101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463" y="1290638"/>
            <a:ext cx="7408862" cy="40322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มีไข้/ ชัก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อาเจียน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ติดสำลัก สิ่งของ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๔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หกล้ม/ แผล/ แขนหัก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๕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จมน้ำ (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CPR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8F7C021C-F997-2A72-2196-6A8754F2E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3" y="3594100"/>
            <a:ext cx="6216650" cy="326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4">
            <a:extLst>
              <a:ext uri="{FF2B5EF4-FFF2-40B4-BE49-F238E27FC236}">
                <a16:creationId xmlns:a16="http://schemas.microsoft.com/office/drawing/2014/main" id="{4B53E80E-3246-B4DE-1007-9F0D3F236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963" y="1444625"/>
            <a:ext cx="3581400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83954-E2E4-6392-F33A-87A3442A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374650"/>
            <a:ext cx="7519987" cy="5492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คุณสมบัติและพื้นความรู้ของผู้เรียน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B4D3-F724-24E0-6ECA-70753F0A5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มีพื้นความรู้ขั้นต่ำ ม</a:t>
            </a:r>
            <a:r>
              <a:rPr lang="en-US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 ขึ้นไป หรือเทียบเท่า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มีระดับวุฒิภาวะเหมาะสม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มีอายุต่ำกว่า ๑๘ ปี บริบูรณ์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36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มีสุขภาพสมบรูณ์ ไม่มีอุปสรรคต่อการประกอบอาชีพ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th-TH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36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D289-4F66-6545-90B0-702E81E15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วัตถุประสงค์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2B875-50E3-BBA8-8DAB-E166E274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290638"/>
            <a:ext cx="7521575" cy="3579812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เพื่อส่งเสริมให้ผู้เรียนมีความรู้ความเข้าใจในการดูแลเด็ก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เพื่อให้ผู้เรียนเห็นความสำคัญในการดูแลเด็กเล็ก และเข้าใจธรรมชาติของเด็กแต่ละวัย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เพื่อให้ผู้เรียนมีความรู้เกี่ยวกับอาหาร และการปรุงอาหารสำหรับเด็ก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เพื่อให้ผู้เรียนสามารถนำความรู้ และทักษะที่ถูกต้องไปประกอบอาชีพได้อย่างมีประสิทธิภาพ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FEB7B-743A-C8D6-AEC1-ABEBA0E9B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อัตราเวลาเรียน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884A9-107A-995D-74A5-1C860C110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063" y="1138238"/>
            <a:ext cx="7521575" cy="35798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สอนสัปดาห์ละ ๕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วัน (ระบุวันหยุด) วันละ ๑ รอบ รอบละ ๖ ชั่วโมง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ตั้งแต่เวลา ๙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๐๐ 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๑๖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๐๐ น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พักกลางวันเวลา ๑๒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๐๐ 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๐๐ น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th-TH" sz="2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ใช้เวลาเรียนรวมแล้วไม่น้อยกว่า ๓ เดือน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endParaRPr lang="en-US" sz="2800" b="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FFD3AAA7-D70B-5DB6-E6F1-1888BF31A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71691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วิชาที่สอน</a:t>
            </a:r>
            <a:endParaRPr lang="en-US" sz="44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E08E1522-856D-6F7D-1577-C11DADF55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38238"/>
            <a:ext cx="8694737" cy="4525962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defRPr/>
            </a:pPr>
            <a:r>
              <a:rPr lang="th-TH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การดูแลเด็ก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51257280-898C-E072-01F3-0B8DBC9B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0"/>
            <a:ext cx="71691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รายการสอน</a:t>
            </a:r>
            <a:endParaRPr lang="en-US" sz="44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A611A0E7-1F25-6D9E-E75D-9D4C91087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025" y="833438"/>
            <a:ext cx="8694738" cy="4525962"/>
          </a:xfrm>
        </p:spPr>
        <p:txBody>
          <a:bodyPr rtlCol="0">
            <a:no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หลักการดูแลเด็ก (๑๒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พัฒนาการของเด็ก (๘ 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กิจกรรมและนันทนาการของเด็ก (๘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การทำความสะอาดและเก็บรักษาอุปกรณ์เครื่องใช้ในบ้านและบริเวณบ้าน (๔ 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อาหารและโภชนาการในเด็ก (๘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อันตรายที่มักเกิดขึ้นกับเด็กและการป้องกัน (๘ 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สุขศึกษา (๘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บทบาทและจรรยาบรรณของผู้ดูแลเด็ก (๔ 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r>
              <a:rPr lang="th-TH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การปฐมพยาบาลเบื้องต้น(๑๒ ชั่วโมง)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AutoNum type="thaiNumPeriod"/>
              <a:defRPr/>
            </a:pPr>
            <a:endParaRPr lang="th-TH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24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:a16="http://schemas.microsoft.com/office/drawing/2014/main" id="{AD1DA256-8C29-63CF-E642-B0AFA1E2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147638"/>
            <a:ext cx="71691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๑ หลักการดูแลเด็ก (๑๒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th-TH" sz="4400" b="1" dirty="0">
                <a:solidFill>
                  <a:srgbClr val="FF0000"/>
                </a:solidFill>
              </a:rPr>
              <a:t>ชั่วโมง)</a:t>
            </a:r>
            <a:endParaRPr lang="en-US" sz="4400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8C5C6E3-A587-707B-F1AD-807F6B1D6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138238"/>
            <a:ext cx="8694737" cy="45259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๑. ลักษณะของผู้ดูแลเด็กที่ดี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ปฏิบัติหน้าที่ตามกิจวัตรประจำวันของเด็ก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ส่งเสริมพัฒนาการ และการเรียนรู้ของเด็กในลักษณะ</a:t>
            </a:r>
            <a:r>
              <a:rPr lang="th-TH" sz="2800" b="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บูรณา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สังเกตเฝ้าระวัง และบันทึกความเจริญเติบโต พฤติกรรม พัฒนาการด้านต่างๆ              ของเด็ก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มีการปรับเปลี่ยนพฤติกรรมที่ไม่พึงประสงค์ของเด็ก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จัดสิ่งแวดล้อมให้ปลอดภัย ถูกสุขลักษณะ เหมาะสมกับพัฒนาการของเด็กทุกด้าน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ประสานสัมพันธ์ระหว่างศูนย์พัฒนาเด็ก ครอบครัวและชุมชน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- รู้จักพัฒนาตนเองในทางวิชาการและวิชาชีพ</a:t>
            </a:r>
            <a:b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28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AB6735-217C-CA0E-F370-F3DE74E1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3" y="222250"/>
            <a:ext cx="71691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rgbClr val="FF0000"/>
                </a:solidFill>
              </a:rPr>
              <a:t>หลักการดูแลเด็กเล็ก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BEE9EC-22E7-4D64-C57D-FDFFACFE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444625"/>
            <a:ext cx="8237537" cy="45259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๒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ปัญหาต่างๆ ที่เกิดจากการเลี้ยงดูเด็กไม่ถูกต้องตั้งแต่วัยทารกจนถึงวัยรุ่น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๓</a:t>
            </a:r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การเลี้ยงเด็กแต่ละวัยเพื่อสร้างคุณภาพชีวิต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๔.  การเตรียมเครื่องใช้  เตรียมสำลีสำหรับทารกแรกเกิดและเด็ก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๕.  วิธีการเก็บรักษาและทำความสะอาดเครื่องใช้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๖.  การเตรียมของใช้ในการชงนม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th-TH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๗.  การเตรียมนมผสมและการใช้นม</a:t>
            </a:r>
          </a:p>
        </p:txBody>
      </p:sp>
      <p:pic>
        <p:nvPicPr>
          <p:cNvPr id="14340" name="Picture 2">
            <a:extLst>
              <a:ext uri="{FF2B5EF4-FFF2-40B4-BE49-F238E27FC236}">
                <a16:creationId xmlns:a16="http://schemas.microsoft.com/office/drawing/2014/main" id="{757B7FA2-01A0-3335-FEFE-C50AF47B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2968625"/>
            <a:ext cx="287655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">
  <a:themeElements>
    <a:clrScheme name="มุม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ุ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3248</TotalTime>
  <Words>1241</Words>
  <Application>Microsoft Office PowerPoint</Application>
  <PresentationFormat>นำเสนอทางหน้าจอ (4:3)</PresentationFormat>
  <Paragraphs>130</Paragraphs>
  <Slides>21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Wingdings</vt:lpstr>
      <vt:lpstr>มุม</vt:lpstr>
      <vt:lpstr>งานนำเสนอ PowerPoint</vt:lpstr>
      <vt:lpstr>ระยะเวลา</vt:lpstr>
      <vt:lpstr>คุณสมบัติและพื้นความรู้ของผู้เรียน</vt:lpstr>
      <vt:lpstr>วัตถุประสงค์</vt:lpstr>
      <vt:lpstr>อัตราเวลาเรียน</vt:lpstr>
      <vt:lpstr>วิชาที่สอน</vt:lpstr>
      <vt:lpstr>รายการสอน</vt:lpstr>
      <vt:lpstr>๑ หลักการดูแลเด็ก (๑๒ ชั่วโมง)</vt:lpstr>
      <vt:lpstr>หลักการดูแลเด็กเล็ก</vt:lpstr>
      <vt:lpstr>หลักการดูแลเด็กเล็ก</vt:lpstr>
      <vt:lpstr>๒  พัฒนาการของเด็กและจิตวิทยาการดูแลเด็ก (๘ ชั่วโมง)  </vt:lpstr>
      <vt:lpstr> ๘.   จิตวิทยาการดูแลเด็กแต่ละวัย (แรกเกิด-๖ ขวด)  ๙.   จิตวิทยาในการเรียนรู้และการสื่อภาษาของเด็ก  ๑๐.   การฝึกและสร้างวินัยที่ดี  ๑๑.   การส่งเสริมความต้องการของเด็กที่เหมาะสม  ๑๒.   การกระตุ้นและสนับสนุนให้เด็กเกิดการเรียนรู้  ๑๓.   การให้ความรักแก่เด็ก  ๑๔.   การช่วยเหลือเด็กที่มีปัญหาต่างๆ </vt:lpstr>
      <vt:lpstr>๓  กิจกรรมและนันทนาการสำหรับเด็ก (๘ ชั่วโมง)</vt:lpstr>
      <vt:lpstr>๔ การทำความสะอาดและเก็บรักษาอุปกรณ์เครื่องใช้ในบ้านและบริเวณบ้าน (๔ ชั่วโมง)</vt:lpstr>
      <vt:lpstr>๕ อาหารและโภชนาการในเด็ก (๘ ชั่วโมง)</vt:lpstr>
      <vt:lpstr>งานนำเสนอ PowerPoint</vt:lpstr>
      <vt:lpstr>๖ อันตรายที่มักเกิดขึ้นกับเด็กและการป้องกัน (๘ ชั่วโมง)</vt:lpstr>
      <vt:lpstr>งานนำเสนอ PowerPoint</vt:lpstr>
      <vt:lpstr>๗ สุขศึกษา (๘ ชั่วโมง)</vt:lpstr>
      <vt:lpstr>๘ บทบาทและจรรยาของผู้ดูแลเด็ก (๔ ชั่วโมง)</vt:lpstr>
      <vt:lpstr>๙ การปฐมพยาบาลเบื้องต้น (๑๒ ชั่วโมง)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พัทธพล ปัตถาติ</cp:lastModifiedBy>
  <cp:revision>35</cp:revision>
  <dcterms:created xsi:type="dcterms:W3CDTF">2013-08-16T04:31:43Z</dcterms:created>
  <dcterms:modified xsi:type="dcterms:W3CDTF">2022-07-11T07:47:53Z</dcterms:modified>
</cp:coreProperties>
</file>